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0" r:id="rId5"/>
  </p:sldMasterIdLst>
  <p:notesMasterIdLst>
    <p:notesMasterId r:id="rId20"/>
  </p:notesMasterIdLst>
  <p:handoutMasterIdLst>
    <p:handoutMasterId r:id="rId21"/>
  </p:handoutMasterIdLst>
  <p:sldIdLst>
    <p:sldId id="257" r:id="rId6"/>
    <p:sldId id="2147469713" r:id="rId7"/>
    <p:sldId id="2147469715" r:id="rId8"/>
    <p:sldId id="2147469716" r:id="rId9"/>
    <p:sldId id="2147469717" r:id="rId10"/>
    <p:sldId id="2147469714" r:id="rId11"/>
    <p:sldId id="2147469712" r:id="rId12"/>
    <p:sldId id="259" r:id="rId13"/>
    <p:sldId id="258" r:id="rId14"/>
    <p:sldId id="260" r:id="rId15"/>
    <p:sldId id="2147469718" r:id="rId16"/>
    <p:sldId id="2147469720" r:id="rId17"/>
    <p:sldId id="2147469721" r:id="rId18"/>
    <p:sldId id="2147469722"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A366FA-8ACA-4CC7-A291-6017A5DBAA4F}">
          <p14:sldIdLst>
            <p14:sldId id="257"/>
            <p14:sldId id="2147469713"/>
          </p14:sldIdLst>
        </p14:section>
        <p14:section name="Out of the box features" id="{2D9A17DD-C8F7-4381-B0BC-EC3704480086}">
          <p14:sldIdLst>
            <p14:sldId id="2147469715"/>
            <p14:sldId id="2147469716"/>
            <p14:sldId id="2147469717"/>
          </p14:sldIdLst>
        </p14:section>
        <p14:section name="Excel layouts" id="{4B07B213-42D9-4A54-8A13-3A5B55255160}">
          <p14:sldIdLst>
            <p14:sldId id="2147469714"/>
            <p14:sldId id="2147469712"/>
            <p14:sldId id="259"/>
            <p14:sldId id="258"/>
            <p14:sldId id="260"/>
          </p14:sldIdLst>
        </p14:section>
        <p14:section name="Automation" id="{121420A3-8509-41A2-922A-504F664C3879}">
          <p14:sldIdLst>
            <p14:sldId id="2147469718"/>
            <p14:sldId id="2147469720"/>
            <p14:sldId id="2147469721"/>
            <p14:sldId id="21474697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2"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11/10/2022 7:43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11/10/2022 7:42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2.xml"/><Relationship Id="rId4" Type="http://schemas.openxmlformats.org/officeDocument/2006/relationships/image" Target="../media/image41.emf"/></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81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76729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8849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3937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108736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66306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425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732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3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endParaRPr lang="en-US" dirty="0"/>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marL="0" marR="0" lvl="0" indent="0" algn="l" defTabSz="91433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Production</a:t>
            </a:r>
          </a:p>
        </p:txBody>
      </p:sp>
    </p:spTree>
    <p:extLst>
      <p:ext uri="{BB962C8B-B14F-4D97-AF65-F5344CB8AC3E}">
        <p14:creationId xmlns:p14="http://schemas.microsoft.com/office/powerpoint/2010/main" val="1102082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63225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2984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60931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449852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14344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69183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73987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6961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100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375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459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3769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14428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11/10/2022</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08207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9370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7959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3718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275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88924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387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50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275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661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04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6922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933104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60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99950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56873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03066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1423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68607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466761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17666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139880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135522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301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853135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54188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image" Target="../media/image38.pn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theme" Target="../theme/theme2.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279"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231713050"/>
      </p:ext>
    </p:extLst>
  </p:cSld>
  <p:clrMap bg1="lt1" tx1="dk1" bg2="lt2" tx2="dk2" accent1="accent1" accent2="accent2" accent3="accent3" accent4="accent4" accent5="accent5" accent6="accent6" hlink="hlink" folHlink="folHlink"/>
  <p:sldLayoutIdLst>
    <p:sldLayoutId id="2147485231" r:id="rId1"/>
    <p:sldLayoutId id="2147485232" r:id="rId2"/>
    <p:sldLayoutId id="2147485233" r:id="rId3"/>
    <p:sldLayoutId id="2147485234" r:id="rId4"/>
    <p:sldLayoutId id="2147485235" r:id="rId5"/>
    <p:sldLayoutId id="2147485236" r:id="rId6"/>
    <p:sldLayoutId id="2147485237" r:id="rId7"/>
    <p:sldLayoutId id="2147485238" r:id="rId8"/>
    <p:sldLayoutId id="2147485239" r:id="rId9"/>
    <p:sldLayoutId id="2147485240" r:id="rId10"/>
    <p:sldLayoutId id="2147485241" r:id="rId11"/>
    <p:sldLayoutId id="2147485242" r:id="rId12"/>
    <p:sldLayoutId id="2147485243" r:id="rId13"/>
    <p:sldLayoutId id="2147485244" r:id="rId14"/>
    <p:sldLayoutId id="2147485245" r:id="rId15"/>
    <p:sldLayoutId id="2147485246" r:id="rId16"/>
    <p:sldLayoutId id="2147485247" r:id="rId17"/>
    <p:sldLayoutId id="2147485248" r:id="rId18"/>
    <p:sldLayoutId id="2147485249" r:id="rId19"/>
    <p:sldLayoutId id="2147485250" r:id="rId20"/>
    <p:sldLayoutId id="2147485251" r:id="rId21"/>
    <p:sldLayoutId id="2147485252" r:id="rId22"/>
    <p:sldLayoutId id="2147485253" r:id="rId23"/>
    <p:sldLayoutId id="2147485254" r:id="rId24"/>
    <p:sldLayoutId id="2147485255" r:id="rId25"/>
    <p:sldLayoutId id="2147485256" r:id="rId26"/>
    <p:sldLayoutId id="2147485257" r:id="rId27"/>
    <p:sldLayoutId id="2147485258" r:id="rId28"/>
    <p:sldLayoutId id="2147485259" r:id="rId29"/>
    <p:sldLayoutId id="2147485260" r:id="rId30"/>
    <p:sldLayoutId id="2147485261" r:id="rId31"/>
    <p:sldLayoutId id="2147485262" r:id="rId32"/>
    <p:sldLayoutId id="2147485263" r:id="rId33"/>
    <p:sldLayoutId id="2147485264" r:id="rId34"/>
    <p:sldLayoutId id="2147485265" r:id="rId35"/>
    <p:sldLayoutId id="2147485266" r:id="rId36"/>
    <p:sldLayoutId id="2147485267" r:id="rId37"/>
    <p:sldLayoutId id="2147485268" r:id="rId38"/>
    <p:sldLayoutId id="2147485269" r:id="rId39"/>
    <p:sldLayoutId id="2147485270" r:id="rId40"/>
    <p:sldLayoutId id="2147485271" r:id="rId41"/>
    <p:sldLayoutId id="2147485272" r:id="rId42"/>
    <p:sldLayoutId id="2147485273" r:id="rId43"/>
    <p:sldLayoutId id="2147485274" r:id="rId44"/>
    <p:sldLayoutId id="2147485275" r:id="rId45"/>
    <p:sldLayoutId id="2147485276" r:id="rId46"/>
    <p:sldLayoutId id="2147485277" r:id="rId47"/>
    <p:sldLayoutId id="214748527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gb/dynamics365/business-central/ui-excel-report-layouts?tabs=any-report" TargetMode="External"/><Relationship Id="rId2" Type="http://schemas.openxmlformats.org/officeDocument/2006/relationships/hyperlink" Target="https://aka.ms/bcexcelsamples" TargetMode="External"/><Relationship Id="rId1" Type="http://schemas.openxmlformats.org/officeDocument/2006/relationships/slideLayout" Target="../slideLayouts/slideLayout14.xml"/><Relationship Id="rId4" Type="http://schemas.openxmlformats.org/officeDocument/2006/relationships/hyperlink" Target="https://github.com/microsoft/BCTech/blob/master/samples/Excel/VIDEOS.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training/modules/use-power-automate/" TargetMode="External"/><Relationship Id="rId2" Type="http://schemas.openxmlformats.org/officeDocument/2006/relationships/hyperlink" Target="https://learn.microsoft.com/en-us/dynamics365/business-central/across-how-use-financials-data-source-flow" TargetMode="External"/><Relationship Id="rId1" Type="http://schemas.openxmlformats.org/officeDocument/2006/relationships/slideLayout" Target="../slideLayouts/slideLayout14.xml"/><Relationship Id="rId4" Type="http://schemas.openxmlformats.org/officeDocument/2006/relationships/hyperlink" Target="https://www.bing.com/videos/search?q=%22business+central%22+power+automate" TargetMode="Externa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slide" Target="slide3.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F45-C2D7-0588-22D6-BFE6B848FBD8}"/>
              </a:ext>
            </a:extLst>
          </p:cNvPr>
          <p:cNvSpPr>
            <a:spLocks noGrp="1"/>
          </p:cNvSpPr>
          <p:nvPr>
            <p:ph type="title"/>
          </p:nvPr>
        </p:nvSpPr>
        <p:spPr>
          <a:xfrm>
            <a:off x="588263" y="457200"/>
            <a:ext cx="11018520" cy="553998"/>
          </a:xfrm>
        </p:spPr>
        <p:txBody>
          <a:bodyPr wrap="square" anchor="t">
            <a:normAutofit/>
          </a:bodyPr>
          <a:lstStyle/>
          <a:p>
            <a:r>
              <a:rPr lang="en-GB" dirty="0"/>
              <a:t>Get the app from aka.ms/</a:t>
            </a:r>
            <a:r>
              <a:rPr lang="en-GB" dirty="0" err="1"/>
              <a:t>bctelemetryreport</a:t>
            </a:r>
            <a:endParaRPr lang="en-DK" dirty="0"/>
          </a:p>
        </p:txBody>
      </p:sp>
      <p:pic>
        <p:nvPicPr>
          <p:cNvPr id="4" name="Picture 3" descr="Graphical user interface, text, application&#10;&#10;Description automatically generated">
            <a:extLst>
              <a:ext uri="{FF2B5EF4-FFF2-40B4-BE49-F238E27FC236}">
                <a16:creationId xmlns:a16="http://schemas.microsoft.com/office/drawing/2014/main" id="{171F5848-6B34-9D6E-CFB6-9512B8E31A0F}"/>
              </a:ext>
            </a:extLst>
          </p:cNvPr>
          <p:cNvPicPr>
            <a:picLocks noChangeAspect="1"/>
          </p:cNvPicPr>
          <p:nvPr/>
        </p:nvPicPr>
        <p:blipFill>
          <a:blip r:embed="rId2"/>
          <a:stretch>
            <a:fillRect/>
          </a:stretch>
        </p:blipFill>
        <p:spPr>
          <a:xfrm>
            <a:off x="3062937" y="1435100"/>
            <a:ext cx="6061364" cy="4833938"/>
          </a:xfrm>
          <a:prstGeom prst="rect">
            <a:avLst/>
          </a:prstGeom>
          <a:noFill/>
        </p:spPr>
      </p:pic>
    </p:spTree>
    <p:extLst>
      <p:ext uri="{BB962C8B-B14F-4D97-AF65-F5344CB8AC3E}">
        <p14:creationId xmlns:p14="http://schemas.microsoft.com/office/powerpoint/2010/main" val="35178963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Excel layouts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515356"/>
          </a:xfrm>
        </p:spPr>
        <p:txBody>
          <a:bodyPr/>
          <a:lstStyle/>
          <a:p>
            <a:r>
              <a:rPr lang="en-GB" dirty="0"/>
              <a:t>Samples</a:t>
            </a:r>
          </a:p>
          <a:p>
            <a:r>
              <a:rPr lang="en-GB" dirty="0">
                <a:hlinkClick r:id="rId2"/>
              </a:rPr>
              <a:t>https://aka.ms/bcexcelsamples</a:t>
            </a:r>
            <a:endParaRPr lang="en-GB" dirty="0"/>
          </a:p>
          <a:p>
            <a:endParaRPr lang="en-GB" dirty="0"/>
          </a:p>
          <a:p>
            <a:r>
              <a:rPr lang="en-GB" dirty="0"/>
              <a:t>Documentation</a:t>
            </a:r>
          </a:p>
          <a:p>
            <a:r>
              <a:rPr lang="en-GB" dirty="0">
                <a:hlinkClick r:id="rId3"/>
              </a:rPr>
              <a:t>Working with Excel Layouts - Business Central | Microsoft Learn</a:t>
            </a:r>
            <a:r>
              <a:rPr lang="en-GB" dirty="0"/>
              <a:t> </a:t>
            </a:r>
          </a:p>
          <a:p>
            <a:endParaRPr lang="en-GB" dirty="0"/>
          </a:p>
          <a:p>
            <a:r>
              <a:rPr lang="en-GB" dirty="0"/>
              <a:t>Videos</a:t>
            </a:r>
          </a:p>
          <a:p>
            <a:r>
              <a:rPr lang="en-GB" dirty="0">
                <a:hlinkClick r:id="rId4"/>
              </a:rPr>
              <a:t>https://github.com/microsoft/BCTech/blob/master/samples/Excel/VIDEOS.md</a:t>
            </a:r>
            <a:r>
              <a:rPr lang="en-GB" dirty="0"/>
              <a:t> </a:t>
            </a:r>
          </a:p>
          <a:p>
            <a:endParaRPr lang="en-GB" dirty="0"/>
          </a:p>
          <a:p>
            <a:endParaRPr lang="en-DK" dirty="0"/>
          </a:p>
        </p:txBody>
      </p:sp>
    </p:spTree>
    <p:extLst>
      <p:ext uri="{BB962C8B-B14F-4D97-AF65-F5344CB8AC3E}">
        <p14:creationId xmlns:p14="http://schemas.microsoft.com/office/powerpoint/2010/main" val="36674395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do automation (with </a:t>
            </a:r>
            <a:r>
              <a:rPr lang="en-GB" dirty="0" err="1"/>
              <a:t>PowerAutomate</a:t>
            </a:r>
            <a:r>
              <a:rPr lang="en-GB" dirty="0"/>
              <a:t>/Flow?)</a:t>
            </a:r>
            <a:endParaRPr lang="en-DK" dirty="0"/>
          </a:p>
        </p:txBody>
      </p:sp>
    </p:spTree>
    <p:extLst>
      <p:ext uri="{BB962C8B-B14F-4D97-AF65-F5344CB8AC3E}">
        <p14:creationId xmlns:p14="http://schemas.microsoft.com/office/powerpoint/2010/main" val="166843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automate processes with Power Automate</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Power Automate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3385542"/>
          </a:xfrm>
        </p:spPr>
        <p:txBody>
          <a:bodyPr/>
          <a:lstStyle/>
          <a:p>
            <a:r>
              <a:rPr lang="en-GB" dirty="0"/>
              <a:t>Maybe collaborate closer on automation?</a:t>
            </a:r>
          </a:p>
          <a:p>
            <a:pPr lvl="1"/>
            <a:r>
              <a:rPr lang="en-GB" dirty="0"/>
              <a:t>Use your experience from similar customers to suggest new ways to automate processes.</a:t>
            </a:r>
          </a:p>
          <a:p>
            <a:pPr lvl="1"/>
            <a:r>
              <a:rPr lang="en-GB" dirty="0"/>
              <a:t>You as partner work on AL parts, customer owns the Power Automate artifacts</a:t>
            </a:r>
          </a:p>
          <a:p>
            <a:pPr lvl="1"/>
            <a:r>
              <a:rPr lang="en-GB" dirty="0"/>
              <a:t>Help with engineering practices on Power Automate artifacts (source control, test/prod versions) </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Power Automate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181862"/>
          </a:xfrm>
        </p:spPr>
        <p:txBody>
          <a:bodyPr/>
          <a:lstStyle/>
          <a:p>
            <a:r>
              <a:rPr lang="en-GB" dirty="0"/>
              <a:t>Showcase a simple flow</a:t>
            </a:r>
          </a:p>
          <a:p>
            <a:r>
              <a:rPr lang="en-GB" dirty="0"/>
              <a:t>Maybe do a presentation on Power Automate</a:t>
            </a:r>
            <a:r>
              <a:rPr lang="en-GB"/>
              <a:t>. </a:t>
            </a:r>
            <a:endParaRPr lang="en-DK" dirty="0"/>
          </a:p>
        </p:txBody>
      </p:sp>
    </p:spTree>
    <p:extLst>
      <p:ext uri="{BB962C8B-B14F-4D97-AF65-F5344CB8AC3E}">
        <p14:creationId xmlns:p14="http://schemas.microsoft.com/office/powerpoint/2010/main" val="343126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Power Automate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096780"/>
          </a:xfrm>
        </p:spPr>
        <p:txBody>
          <a:bodyPr/>
          <a:lstStyle/>
          <a:p>
            <a:r>
              <a:rPr lang="en-GB" sz="2400" dirty="0"/>
              <a:t>Samples</a:t>
            </a:r>
          </a:p>
          <a:p>
            <a:r>
              <a:rPr lang="en-GB" sz="2400" dirty="0"/>
              <a:t>TODO</a:t>
            </a:r>
          </a:p>
          <a:p>
            <a:endParaRPr lang="en-GB" sz="2400" dirty="0"/>
          </a:p>
          <a:p>
            <a:r>
              <a:rPr lang="en-GB" sz="2400" dirty="0"/>
              <a:t>Documentation</a:t>
            </a:r>
          </a:p>
          <a:p>
            <a:r>
              <a:rPr lang="en-GB" sz="2400" dirty="0">
                <a:hlinkClick r:id="rId2"/>
              </a:rPr>
              <a:t>Use Power Automate Flows in Business Central - Business Central | Microsoft Learn</a:t>
            </a:r>
            <a:endParaRPr lang="en-GB" sz="2400" dirty="0"/>
          </a:p>
          <a:p>
            <a:endParaRPr lang="en-GB" sz="2400" dirty="0"/>
          </a:p>
          <a:p>
            <a:r>
              <a:rPr lang="en-GB" sz="2400" dirty="0"/>
              <a:t>Training</a:t>
            </a:r>
          </a:p>
          <a:p>
            <a:r>
              <a:rPr lang="en-GB" sz="2400" dirty="0">
                <a:hlinkClick r:id="rId3"/>
              </a:rPr>
              <a:t>Use Power Automate with Business Central - Training | Microsoft Learn</a:t>
            </a:r>
            <a:endParaRPr lang="en-GB" sz="2400" dirty="0"/>
          </a:p>
          <a:p>
            <a:r>
              <a:rPr lang="en-GB" sz="2400" dirty="0"/>
              <a:t>Videos</a:t>
            </a:r>
          </a:p>
          <a:p>
            <a:r>
              <a:rPr lang="en-GB" sz="2400" dirty="0">
                <a:hlinkClick r:id="rId4"/>
              </a:rPr>
              <a:t>https://www.bing.com/videos/search?q=%22business+central%22+power+automate</a:t>
            </a:r>
            <a:r>
              <a:rPr lang="en-GB" sz="2400" dirty="0"/>
              <a:t> </a:t>
            </a:r>
            <a:endParaRPr lang="en-DK" sz="2400" dirty="0"/>
          </a:p>
        </p:txBody>
      </p:sp>
    </p:spTree>
    <p:extLst>
      <p:ext uri="{BB962C8B-B14F-4D97-AF65-F5344CB8AC3E}">
        <p14:creationId xmlns:p14="http://schemas.microsoft.com/office/powerpoint/2010/main" val="14139303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829D-A55F-0BF8-C33B-D2031424C2F5}"/>
              </a:ext>
            </a:extLst>
          </p:cNvPr>
          <p:cNvSpPr>
            <a:spLocks noGrp="1"/>
          </p:cNvSpPr>
          <p:nvPr>
            <p:ph type="title"/>
          </p:nvPr>
        </p:nvSpPr>
        <p:spPr/>
        <p:txBody>
          <a:bodyPr/>
          <a:lstStyle/>
          <a:p>
            <a:r>
              <a:rPr lang="en-GB" dirty="0"/>
              <a:t>Topics to consider</a:t>
            </a:r>
            <a:endParaRPr lang="en-DK"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4AF9927-9C1F-4902-C980-F33C312E02CF}"/>
                  </a:ext>
                </a:extLst>
              </p:cNvPr>
              <p:cNvGraphicFramePr>
                <a:graphicFrameLocks noChangeAspect="1"/>
              </p:cNvGraphicFramePr>
              <p:nvPr>
                <p:extLst>
                  <p:ext uri="{D42A27DB-BD31-4B8C-83A1-F6EECF244321}">
                    <p14:modId xmlns:p14="http://schemas.microsoft.com/office/powerpoint/2010/main" val="4246839935"/>
                  </p:ext>
                </p:extLst>
              </p:nvPr>
            </p:nvGraphicFramePr>
            <p:xfrm>
              <a:off x="4176415" y="1432816"/>
              <a:ext cx="3048000" cy="1714500"/>
            </p:xfrm>
            <a:graphic>
              <a:graphicData uri="http://schemas.microsoft.com/office/powerpoint/2016/slidezoom">
                <pslz:sldZm>
                  <pslz:sldZmObj sldId="2147469714" cId="3915989727">
                    <pslz:zmPr id="{84E409A7-F1BC-47DA-AD84-59BA71C140A2}"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B4AF9927-9C1F-4902-C980-F33C312E02CF}"/>
                  </a:ext>
                </a:extLst>
              </p:cNvPr>
              <p:cNvPicPr>
                <a:picLocks noGrp="1" noRot="1" noChangeAspect="1" noMove="1" noResize="1" noEditPoints="1" noAdjustHandles="1" noChangeArrowheads="1" noChangeShapeType="1"/>
              </p:cNvPicPr>
              <p:nvPr/>
            </p:nvPicPr>
            <p:blipFill>
              <a:blip r:embed="rId4"/>
              <a:stretch>
                <a:fillRect/>
              </a:stretch>
            </p:blipFill>
            <p:spPr>
              <a:xfrm>
                <a:off x="4176415"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CA062088-D480-C942-9DF0-A040A626AD53}"/>
                  </a:ext>
                </a:extLst>
              </p:cNvPr>
              <p:cNvGraphicFramePr>
                <a:graphicFrameLocks noChangeAspect="1"/>
              </p:cNvGraphicFramePr>
              <p:nvPr>
                <p:extLst>
                  <p:ext uri="{D42A27DB-BD31-4B8C-83A1-F6EECF244321}">
                    <p14:modId xmlns:p14="http://schemas.microsoft.com/office/powerpoint/2010/main" val="3958707731"/>
                  </p:ext>
                </p:extLst>
              </p:nvPr>
            </p:nvGraphicFramePr>
            <p:xfrm>
              <a:off x="588263" y="1432816"/>
              <a:ext cx="3048000" cy="1714500"/>
            </p:xfrm>
            <a:graphic>
              <a:graphicData uri="http://schemas.microsoft.com/office/powerpoint/2016/slidezoom">
                <pslz:sldZm>
                  <pslz:sldZmObj sldId="2147469715" cId="2874466518">
                    <pslz:zmPr id="{E4960C15-F3AB-4F3B-9CA8-F253231385DC}"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CA062088-D480-C942-9DF0-A040A626AD53}"/>
                  </a:ext>
                </a:extLst>
              </p:cNvPr>
              <p:cNvPicPr>
                <a:picLocks noGrp="1" noRot="1" noChangeAspect="1" noMove="1" noResize="1" noEditPoints="1" noAdjustHandles="1" noChangeArrowheads="1" noChangeShapeType="1"/>
              </p:cNvPicPr>
              <p:nvPr/>
            </p:nvPicPr>
            <p:blipFill>
              <a:blip r:embed="rId7"/>
              <a:stretch>
                <a:fillRect/>
              </a:stretch>
            </p:blipFill>
            <p:spPr>
              <a:xfrm>
                <a:off x="588263" y="1432816"/>
                <a:ext cx="3048000" cy="1714500"/>
              </a:xfrm>
              <a:prstGeom prst="rect">
                <a:avLst/>
              </a:prstGeom>
              <a:ln w="38100">
                <a:solidFill>
                  <a:schemeClr val="tx1"/>
                </a:solidFill>
              </a:ln>
            </p:spPr>
          </p:pic>
        </mc:Fallback>
      </mc:AlternateContent>
    </p:spTree>
    <p:extLst>
      <p:ext uri="{BB962C8B-B14F-4D97-AF65-F5344CB8AC3E}">
        <p14:creationId xmlns:p14="http://schemas.microsoft.com/office/powerpoint/2010/main" val="14447371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3035808"/>
            <a:ext cx="9144000" cy="498598"/>
          </a:xfrm>
        </p:spPr>
        <p:txBody>
          <a:bodyPr/>
          <a:lstStyle/>
          <a:p>
            <a:r>
              <a:rPr lang="en-GB" dirty="0"/>
              <a:t>Out of the box features</a:t>
            </a:r>
            <a:endParaRPr lang="en-DK" dirty="0"/>
          </a:p>
        </p:txBody>
      </p:sp>
    </p:spTree>
    <p:extLst>
      <p:ext uri="{BB962C8B-B14F-4D97-AF65-F5344CB8AC3E}">
        <p14:creationId xmlns:p14="http://schemas.microsoft.com/office/powerpoint/2010/main" val="287446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A6A3-4EE6-7DE1-95FC-5AE9DEF10D85}"/>
              </a:ext>
            </a:extLst>
          </p:cNvPr>
          <p:cNvSpPr>
            <a:spLocks noGrp="1"/>
          </p:cNvSpPr>
          <p:nvPr>
            <p:ph type="title"/>
          </p:nvPr>
        </p:nvSpPr>
        <p:spPr/>
        <p:txBody>
          <a:bodyPr/>
          <a:lstStyle/>
          <a:p>
            <a:r>
              <a:rPr lang="en-GB" dirty="0"/>
              <a:t>Depending on the customers business…</a:t>
            </a:r>
            <a:endParaRPr lang="en-DK" dirty="0"/>
          </a:p>
        </p:txBody>
      </p:sp>
      <p:sp>
        <p:nvSpPr>
          <p:cNvPr id="3" name="Text Placeholder 2">
            <a:extLst>
              <a:ext uri="{FF2B5EF4-FFF2-40B4-BE49-F238E27FC236}">
                <a16:creationId xmlns:a16="http://schemas.microsoft.com/office/drawing/2014/main" id="{8FE068D1-C829-F57D-EE5E-F58248E9EC39}"/>
              </a:ext>
            </a:extLst>
          </p:cNvPr>
          <p:cNvSpPr>
            <a:spLocks noGrp="1"/>
          </p:cNvSpPr>
          <p:nvPr>
            <p:ph type="body" sz="quarter" idx="10"/>
          </p:nvPr>
        </p:nvSpPr>
        <p:spPr>
          <a:xfrm>
            <a:off x="586390" y="1434370"/>
            <a:ext cx="11018520" cy="861774"/>
          </a:xfrm>
        </p:spPr>
        <p:txBody>
          <a:bodyPr/>
          <a:lstStyle/>
          <a:p>
            <a:r>
              <a:rPr lang="en-GB" dirty="0"/>
              <a:t>Maybe there are application areas that fit their business and that they already pay for, e.g. fixed assets.</a:t>
            </a:r>
            <a:endParaRPr lang="en-DK" dirty="0"/>
          </a:p>
        </p:txBody>
      </p:sp>
    </p:spTree>
    <p:extLst>
      <p:ext uri="{BB962C8B-B14F-4D97-AF65-F5344CB8AC3E}">
        <p14:creationId xmlns:p14="http://schemas.microsoft.com/office/powerpoint/2010/main" val="2341268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do self-service reporting with Excel layouts</a:t>
            </a:r>
            <a:endParaRPr lang="en-DK" dirty="0"/>
          </a:p>
        </p:txBody>
      </p:sp>
    </p:spTree>
    <p:extLst>
      <p:ext uri="{BB962C8B-B14F-4D97-AF65-F5344CB8AC3E}">
        <p14:creationId xmlns:p14="http://schemas.microsoft.com/office/powerpoint/2010/main" val="391598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a:xfrm>
            <a:off x="588263" y="457200"/>
            <a:ext cx="11018520" cy="553998"/>
          </a:xfrm>
        </p:spPr>
        <p:txBody>
          <a:bodyPr wrap="square" anchor="t">
            <a:normAutofit/>
          </a:bodyPr>
          <a:lstStyle/>
          <a:p>
            <a:r>
              <a:rPr lang="en-US" dirty="0"/>
              <a:t>Excel layouts in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sz="quarter" idx="10"/>
          </p:nvPr>
        </p:nvSpPr>
        <p:spPr>
          <a:xfrm>
            <a:off x="584200" y="1435100"/>
            <a:ext cx="11018838" cy="4833938"/>
          </a:xfrm>
        </p:spPr>
        <p:txBody>
          <a:bodyPr wrap="square">
            <a:normAutofit/>
          </a:bodyPr>
          <a:lstStyle/>
          <a:p>
            <a:pPr>
              <a:lnSpc>
                <a:spcPct val="90000"/>
              </a:lnSpc>
            </a:pPr>
            <a:r>
              <a:rPr lang="en-US" sz="2400" b="1" dirty="0"/>
              <a:t>Interactive reports </a:t>
            </a:r>
            <a:r>
              <a:rPr lang="en-US" sz="2400" dirty="0"/>
              <a:t>(Not designed for print, One report can serve multiple purposes (filtering, sorting, slicers, pivot tables etc.)</a:t>
            </a:r>
          </a:p>
          <a:p>
            <a:pPr>
              <a:lnSpc>
                <a:spcPct val="90000"/>
              </a:lnSpc>
            </a:pPr>
            <a:r>
              <a:rPr lang="en-US" sz="2400" b="1" dirty="0" err="1"/>
              <a:t>Mix’n’match</a:t>
            </a:r>
            <a:r>
              <a:rPr lang="en-US" sz="2400" b="1" dirty="0"/>
              <a:t> data</a:t>
            </a:r>
            <a:r>
              <a:rPr lang="en-US" sz="2400" dirty="0"/>
              <a:t> from Business Central with other data sources (</a:t>
            </a:r>
            <a:r>
              <a:rPr lang="en-US" sz="2400" dirty="0" err="1"/>
              <a:t>Sharepoint</a:t>
            </a:r>
            <a:r>
              <a:rPr lang="en-US" sz="2400" dirty="0"/>
              <a:t> lists, On-premises databases, files, APIs, …) using Power Query in the report.</a:t>
            </a:r>
          </a:p>
          <a:p>
            <a:pPr>
              <a:lnSpc>
                <a:spcPct val="90000"/>
              </a:lnSpc>
            </a:pPr>
            <a:r>
              <a:rPr lang="en-US" sz="2400" b="1" dirty="0"/>
              <a:t>Use built-in, advanced Excel features to do post-processing </a:t>
            </a:r>
            <a:r>
              <a:rPr lang="en-US" sz="2400" dirty="0"/>
              <a:t>on rendered reports (triggering automation flows, Organization data types, What-if analyses, Forecast sheet, Analyze Data with support for natural language)</a:t>
            </a:r>
          </a:p>
          <a:p>
            <a:pPr>
              <a:lnSpc>
                <a:spcPct val="90000"/>
              </a:lnSpc>
            </a:pPr>
            <a:r>
              <a:rPr lang="en-US" sz="2400" b="1" dirty="0"/>
              <a:t>Rich collaboration capabilities</a:t>
            </a:r>
            <a:r>
              <a:rPr lang="en-US" sz="2400" dirty="0"/>
              <a:t> (commenting, sharing, protecting for certain audiences) on a report</a:t>
            </a:r>
          </a:p>
          <a:p>
            <a:pPr>
              <a:lnSpc>
                <a:spcPct val="90000"/>
              </a:lnSpc>
            </a:pPr>
            <a:r>
              <a:rPr lang="en-US" sz="2400" b="1" dirty="0"/>
              <a:t>Democratized design experience</a:t>
            </a:r>
            <a:r>
              <a:rPr lang="en-US" sz="2400" dirty="0"/>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p:txBody>
          <a:bodyPr/>
          <a:lstStyle/>
          <a:p>
            <a:r>
              <a:rPr lang="en-US" sz="3600" dirty="0"/>
              <a:t>End users can make report layouts with Excel</a:t>
            </a:r>
            <a:endParaRPr lang="en-DK"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Excel layouts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69989"/>
          </a:xfrm>
        </p:spPr>
        <p:txBody>
          <a:bodyPr/>
          <a:lstStyle/>
          <a:p>
            <a:r>
              <a:rPr lang="en-GB" dirty="0"/>
              <a:t>Maybe collaborate closer on reporting?</a:t>
            </a:r>
          </a:p>
          <a:p>
            <a:pPr lvl="1"/>
            <a:r>
              <a:rPr lang="en-GB" dirty="0"/>
              <a:t>You as partner can focus on AL report objects and customer can focus on layout</a:t>
            </a:r>
          </a:p>
          <a:p>
            <a:pPr lvl="1"/>
            <a:r>
              <a:rPr lang="en-GB" dirty="0"/>
              <a:t>Introduce Power Query in Excel</a:t>
            </a:r>
          </a:p>
          <a:p>
            <a:pPr lvl="1"/>
            <a:r>
              <a:rPr lang="en-GB" dirty="0"/>
              <a:t>Maybe PoC reports that mix data from Business Central with other data sources (Using Power Query)</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Excel layouts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2289858"/>
          </a:xfrm>
        </p:spPr>
        <p:txBody>
          <a:bodyPr/>
          <a:lstStyle/>
          <a:p>
            <a:r>
              <a:rPr lang="en-GB" dirty="0"/>
              <a:t>Showcase sample layouts from </a:t>
            </a:r>
            <a:r>
              <a:rPr lang="en-GB" dirty="0">
                <a:hlinkClick r:id="rId2"/>
              </a:rPr>
              <a:t>https://aka.ms/bcexcelsamples</a:t>
            </a:r>
            <a:r>
              <a:rPr lang="en-GB" dirty="0"/>
              <a:t> </a:t>
            </a:r>
          </a:p>
          <a:p>
            <a:r>
              <a:rPr lang="en-GB" dirty="0"/>
              <a:t>Maybe do a presentation on Excel layouts. Sample presentation is available from </a:t>
            </a:r>
            <a:r>
              <a:rPr lang="en-GB" dirty="0">
                <a:hlinkClick r:id="rId2"/>
              </a:rPr>
              <a:t>https://aka.ms/bcexcelsamples</a:t>
            </a:r>
            <a:r>
              <a:rPr lang="en-GB" dirty="0"/>
              <a:t> </a:t>
            </a:r>
            <a:endParaRPr lang="en-DK" dirty="0"/>
          </a:p>
        </p:txBody>
      </p:sp>
    </p:spTree>
    <p:extLst>
      <p:ext uri="{BB962C8B-B14F-4D97-AF65-F5344CB8AC3E}">
        <p14:creationId xmlns:p14="http://schemas.microsoft.com/office/powerpoint/2010/main" val="2595913850"/>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1_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7" ma:contentTypeDescription="Create a new document." ma:contentTypeScope="" ma:versionID="092862248bc560e33d0511eedf500d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c45551d939dafcdabaacad653df40a7d"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B87FE3-6E6E-44B5-80F8-8681B5DE362E}">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f5accd2d-e9ed-4882-b8f6-ca7c1eeea95d"/>
    <ds:schemaRef ds:uri="http://schemas.microsoft.com/office/2006/metadata/properties"/>
    <ds:schemaRef ds:uri="http://purl.org/dc/elements/1.1/"/>
    <ds:schemaRef ds:uri="http://schemas.microsoft.com/sharepoint/v3"/>
    <ds:schemaRef ds:uri="http://purl.org/dc/dcmitype/"/>
    <ds:schemaRef ds:uri="http://schemas.microsoft.com/office/2006/documentManagement/types"/>
    <ds:schemaRef ds:uri="http://schemas.microsoft.com/office/infopath/2007/PartnerControls"/>
    <ds:schemaRef ds:uri="53675443-ad4a-4290-9480-cf89861045ed"/>
    <ds:schemaRef ds:uri="http://schemas.openxmlformats.org/package/2006/metadata/core-properties"/>
    <ds:schemaRef ds:uri="230e9df3-be65-4c73-a93b-d1236ebd677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2001</TotalTime>
  <Words>541</Words>
  <Application>Microsoft Office PowerPoint</Application>
  <PresentationFormat>Widescreen</PresentationFormat>
  <Paragraphs>58</Paragraphs>
  <Slides>14</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Consolas</vt:lpstr>
      <vt:lpstr>Segoe UI</vt:lpstr>
      <vt:lpstr>Segoe UI Semibold</vt:lpstr>
      <vt:lpstr>Wingdings</vt:lpstr>
      <vt:lpstr>Microsoft D365 template</vt:lpstr>
      <vt:lpstr>1_Microsoft Ignite 16/9 White Template</vt:lpstr>
      <vt:lpstr>Get the app from aka.ms/bctelemetryreport</vt:lpstr>
      <vt:lpstr>Topics to consider</vt:lpstr>
      <vt:lpstr>Out of the box features</vt:lpstr>
      <vt:lpstr>How to see which standard features customers use</vt:lpstr>
      <vt:lpstr>Depending on the customers business…</vt:lpstr>
      <vt:lpstr>Customers can do self-service reporting with Excel layouts</vt:lpstr>
      <vt:lpstr>Excel layouts in five bullets</vt:lpstr>
      <vt:lpstr>How to see if customer is using Excel layouts</vt:lpstr>
      <vt:lpstr>End users can make report layouts with Excel</vt:lpstr>
      <vt:lpstr>Excel layouts resources</vt:lpstr>
      <vt:lpstr>Customers do automation (with PowerAutomate/Flow?)</vt:lpstr>
      <vt:lpstr>How to see if customer is using Microsoft connectors</vt:lpstr>
      <vt:lpstr>Customers can automate processes with Power Automate</vt:lpstr>
      <vt:lpstr>Power Automate 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10</cp:revision>
  <dcterms:created xsi:type="dcterms:W3CDTF">2022-09-06T10:42:26Z</dcterms:created>
  <dcterms:modified xsi:type="dcterms:W3CDTF">2022-11-10T06:53:32Z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